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9"/>
  </p:notesMasterIdLst>
  <p:handoutMasterIdLst>
    <p:handoutMasterId r:id="rId10"/>
  </p:handoutMasterIdLst>
  <p:sldIdLst>
    <p:sldId id="297" r:id="rId2"/>
    <p:sldId id="298" r:id="rId3"/>
    <p:sldId id="300" r:id="rId4"/>
    <p:sldId id="299" r:id="rId5"/>
    <p:sldId id="301" r:id="rId6"/>
    <p:sldId id="302" r:id="rId7"/>
    <p:sldId id="303" r:id="rId8"/>
  </p:sldIdLst>
  <p:sldSz cx="9144000" cy="6858000" type="screen4x3"/>
  <p:notesSz cx="6934200" cy="9220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049582-A0E2-C549-A293-39AD272086A1}">
          <p14:sldIdLst>
            <p14:sldId id="297"/>
            <p14:sldId id="298"/>
            <p14:sldId id="300"/>
            <p14:sldId id="299"/>
            <p14:sldId id="301"/>
            <p14:sldId id="302"/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33"/>
    <p:restoredTop sz="94660"/>
  </p:normalViewPr>
  <p:slideViewPr>
    <p:cSldViewPr>
      <p:cViewPr varScale="1">
        <p:scale>
          <a:sx n="127" d="100"/>
          <a:sy n="127" d="100"/>
        </p:scale>
        <p:origin x="200" y="17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574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r">
              <a:defRPr sz="1100"/>
            </a:lvl1pPr>
          </a:lstStyle>
          <a:p>
            <a:fld id="{82884B81-6372-4314-A9FF-3FEEA5BA7FD8}" type="datetimeFigureOut">
              <a:rPr lang="en-US" smtClean="0"/>
              <a:t>9/5/17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574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r">
              <a:defRPr sz="1100"/>
            </a:lvl1pPr>
          </a:lstStyle>
          <a:p>
            <a:fld id="{5FBCB171-D845-4996-B264-125C6B72D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281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775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420" y="4379595"/>
            <a:ext cx="5547360" cy="414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775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fld id="{C142CCA2-2949-4325-A78A-A7C3B63D73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828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C47610-A579-4DD1-AA62-8EA40B23FA17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77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Spring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CSE341: Programming Languages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E115C0-909B-4E1C-9E6E-04B3E910359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9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Spring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CSE341: Programming Languages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82AAE3-B489-4A15-89C7-18993943A37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5334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534400" cy="5105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048AC8-D41E-4C7B-8EE3-A52489AA1F0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Spring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CSE341: Programming Languages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883048-0376-4A94-A445-C2F5CD3FC35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Spring 2013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CSE341: Programming Languages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EA12F5-03B5-4BEE-BF40-7EC1D15EBEE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Spring 2013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CSE341: Programming Languages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7FCB40-9664-45B5-BAA8-170CAD35339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Spring 2013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CSE341: Programming Languages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4D69B1-7287-44D7-BAC9-82A718B3128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Spring 2013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CSE341: Programming Languages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3CE0B5-4587-46C9-88FF-288BD15E320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Spring 2013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CSE341: Programming Languages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D7DB5F-D2ED-41DB-B30F-B019AB82D77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Spring 2013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CSE341: Programming Languages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2279E5-AC96-4A1A-8381-1C3686D4000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r>
              <a:rPr lang="en-US" smtClean="0"/>
              <a:t>Spring 2013</a:t>
            </a:r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95600" y="64008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r>
              <a:rPr lang="en-US" smtClean="0"/>
              <a:t>CSE341: Programming Languages</a:t>
            </a:r>
            <a:endParaRPr lang="en-US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3B048AC8-D41E-4C7B-8EE3-A52489AA1F0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tiff"/><Relationship Id="rId1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tags" Target="../tags/tag4.xml"/><Relationship Id="rId3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8718"/>
            <a:ext cx="7772400" cy="2843082"/>
          </a:xfrm>
        </p:spPr>
        <p:txBody>
          <a:bodyPr/>
          <a:lstStyle/>
          <a:p>
            <a:pPr algn="ctr"/>
            <a:r>
              <a:rPr lang="en-US" sz="4800" i="0" dirty="0" smtClean="0"/>
              <a:t>CS 360 </a:t>
            </a:r>
            <a:br>
              <a:rPr lang="en-US" sz="4800" i="0" dirty="0" smtClean="0"/>
            </a:br>
            <a:r>
              <a:rPr lang="en-US" sz="4800" i="0" dirty="0" smtClean="0"/>
              <a:t>Programming Languages</a:t>
            </a:r>
            <a:br>
              <a:rPr lang="en-US" sz="4800" i="0" dirty="0" smtClean="0"/>
            </a:br>
            <a:r>
              <a:rPr lang="en-US" sz="4800" i="0" dirty="0" smtClean="0"/>
              <a:t>Day </a:t>
            </a:r>
            <a:r>
              <a:rPr lang="en-US" sz="4800" i="0" dirty="0" smtClean="0"/>
              <a:t>4</a:t>
            </a:r>
            <a:endParaRPr lang="en-US" sz="4800" i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01" y="5633016"/>
            <a:ext cx="2709970" cy="8212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310" y="4928247"/>
            <a:ext cx="9144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438" y="3779065"/>
            <a:ext cx="1565760" cy="9812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2413" y="5270812"/>
            <a:ext cx="1074994" cy="12340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273" y="3611133"/>
            <a:ext cx="1951281" cy="1317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3676569"/>
            <a:ext cx="1112603" cy="12516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3729" y="5270812"/>
            <a:ext cx="1340251" cy="1340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9493" y="3449028"/>
            <a:ext cx="1342602" cy="18436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2999" y="5769926"/>
            <a:ext cx="2057400" cy="5473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3025" y="3801953"/>
            <a:ext cx="2106468" cy="9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534400" cy="4724400"/>
          </a:xfrm>
        </p:spPr>
        <p:txBody>
          <a:bodyPr/>
          <a:lstStyle/>
          <a:p>
            <a:r>
              <a:rPr lang="en-US" dirty="0" smtClean="0"/>
              <a:t>Learn the common recursive paradigms that you will see in lots of Racket functions.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Practice writing functions.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5668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list functions</a:t>
            </a:r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00100" y="1143000"/>
            <a:ext cx="7543800" cy="1524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(sum-list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(if (null?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0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(+ (car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 (sum-list (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cdr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)))))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</a:t>
            </a:r>
            <a:endParaRPr lang="en-US" sz="2000" kern="0" dirty="0" smtClean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00100" y="3352800"/>
            <a:ext cx="7543800" cy="1371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define (countdown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num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(if (=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num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0)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'()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(cons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num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(countdown (-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num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1)))))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</a:t>
            </a:r>
            <a:endParaRPr lang="en-US" sz="2000" kern="0" dirty="0" smtClean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778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Recursion again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Functions that process lists are usually recursive.</a:t>
            </a:r>
          </a:p>
          <a:p>
            <a:pPr lvl="1"/>
            <a:r>
              <a:rPr lang="en-US" dirty="0" smtClean="0"/>
              <a:t>Only way to “get to all the elements”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What should the answer be for the empty list?</a:t>
            </a:r>
          </a:p>
          <a:p>
            <a:pPr lvl="1"/>
            <a:r>
              <a:rPr lang="en-US" dirty="0" smtClean="0"/>
              <a:t>Usually, this is your base case.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What should the answer be for a non-empty list?</a:t>
            </a:r>
          </a:p>
          <a:p>
            <a:pPr lvl="1"/>
            <a:r>
              <a:rPr lang="en-US" dirty="0" smtClean="0"/>
              <a:t>Typically a combination of doing something with the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car</a:t>
            </a:r>
            <a:r>
              <a:rPr lang="en-US" dirty="0" smtClean="0"/>
              <a:t> of the list and a recursive call on the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cdr</a:t>
            </a:r>
            <a:r>
              <a:rPr lang="en-US" dirty="0" smtClean="0"/>
              <a:t> of the list.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 smtClean="0"/>
              <a:t>Similarly, functions that produce lists of potentially any size will be recursive.</a:t>
            </a:r>
          </a:p>
          <a:p>
            <a:pPr lvl="1"/>
            <a:r>
              <a:rPr lang="en-US" dirty="0" smtClean="0"/>
              <a:t>You create a list out of smaller lists (with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cons</a:t>
            </a:r>
            <a:r>
              <a:rPr lang="en-US" dirty="0" smtClean="0"/>
              <a:t>,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list</a:t>
            </a:r>
            <a:r>
              <a:rPr lang="en-US" dirty="0" smtClean="0"/>
              <a:t>, or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append</a:t>
            </a:r>
            <a:r>
              <a:rPr lang="en-US" dirty="0" smtClean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7495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cond</a:t>
            </a:r>
            <a:r>
              <a:rPr lang="en-US" dirty="0" smtClean="0"/>
              <a:t>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have two "if-then-else" expressions in Racket: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(if test e1 e2)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evaluates to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e1 </a:t>
            </a:r>
            <a:r>
              <a:rPr lang="en-US" dirty="0" smtClean="0"/>
              <a:t>if test is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#t</a:t>
            </a:r>
            <a:r>
              <a:rPr lang="en-US" dirty="0" smtClean="0"/>
              <a:t>, otherwise evaluates to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e2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cond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(test1 e1)</a:t>
            </a:r>
            <a:b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  (test2 e2)</a:t>
            </a:r>
            <a:b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  ...</a:t>
            </a:r>
            <a:b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  (#t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en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))</a:t>
            </a:r>
            <a:b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</a:b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ea typeface="Courier New" charset="0"/>
                <a:cs typeface="Courier New" charset="0"/>
              </a:rPr>
              <a:t>evaluates to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e1</a:t>
            </a:r>
            <a:r>
              <a:rPr lang="en-US" dirty="0" smtClean="0">
                <a:ea typeface="Courier New" charset="0"/>
                <a:cs typeface="Courier New" charset="0"/>
              </a:rPr>
              <a:t> if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test1 </a:t>
            </a:r>
            <a:r>
              <a:rPr lang="en-US" dirty="0" smtClean="0">
                <a:ea typeface="Courier New" charset="0"/>
                <a:cs typeface="Courier New" charset="0"/>
              </a:rPr>
              <a:t>is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#t</a:t>
            </a:r>
            <a:endParaRPr lang="en-US" dirty="0" smtClean="0">
              <a:ea typeface="Courier New" charset="0"/>
              <a:cs typeface="Courier New" charset="0"/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ea typeface="Courier New" charset="0"/>
                <a:cs typeface="Courier New" charset="0"/>
              </a:rPr>
              <a:t>evaluates to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e2</a:t>
            </a:r>
            <a:r>
              <a:rPr lang="en-US" dirty="0" smtClean="0">
                <a:ea typeface="Courier New" charset="0"/>
                <a:cs typeface="Courier New" charset="0"/>
              </a:rPr>
              <a:t> if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test2 </a:t>
            </a:r>
            <a:r>
              <a:rPr lang="en-US" dirty="0" smtClean="0">
                <a:ea typeface="Courier New" charset="0"/>
                <a:cs typeface="Courier New" charset="0"/>
              </a:rPr>
              <a:t>is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#t</a:t>
            </a:r>
            <a:endParaRPr lang="en-US" dirty="0" smtClean="0">
              <a:ea typeface="Courier New" charset="0"/>
              <a:cs typeface="Courier New" charset="0"/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ea typeface="Courier New" charset="0"/>
                <a:cs typeface="Courier New" charset="0"/>
              </a:rPr>
              <a:t>(</a:t>
            </a:r>
            <a:r>
              <a:rPr lang="en-US" dirty="0" err="1" smtClean="0">
                <a:ea typeface="Courier New" charset="0"/>
                <a:cs typeface="Courier New" charset="0"/>
              </a:rPr>
              <a:t>etc</a:t>
            </a:r>
            <a:r>
              <a:rPr lang="en-US" dirty="0" smtClean="0">
                <a:ea typeface="Courier New" charset="0"/>
                <a:cs typeface="Courier New" charset="0"/>
              </a:rPr>
              <a:t>)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ea typeface="Courier New" charset="0"/>
                <a:cs typeface="Courier New" charset="0"/>
              </a:rPr>
              <a:t>evaluates to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en</a:t>
            </a:r>
            <a:r>
              <a:rPr lang="en-US" dirty="0" smtClean="0">
                <a:ea typeface="Courier New" charset="0"/>
                <a:cs typeface="Courier New" charset="0"/>
              </a:rPr>
              <a:t> if all prior tests are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#f</a:t>
            </a:r>
            <a:endParaRPr lang="en-US" dirty="0" smtClean="0">
              <a:ea typeface="Courier New" charset="0"/>
              <a:cs typeface="Courier New" charset="0"/>
            </a:endParaRPr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ea typeface="Courier New" charset="0"/>
                <a:cs typeface="Courier New" charset="0"/>
              </a:rPr>
              <a:t>The last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#t</a:t>
            </a:r>
            <a:r>
              <a:rPr lang="en-US" dirty="0" smtClean="0">
                <a:ea typeface="Courier New" charset="0"/>
                <a:cs typeface="Courier New" charset="0"/>
              </a:rPr>
              <a:t> clause is optional, but is useful as an "else".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4780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nested lists</a:t>
            </a:r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00100" y="1143000"/>
            <a:ext cx="7543800" cy="1143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(length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  </a:t>
            </a:r>
            <a:endParaRPr lang="en-US" sz="2000" kern="0" dirty="0" smtClean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if (null?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 0      </a:t>
            </a:r>
            <a:endParaRPr lang="en-US" sz="2000" kern="0" dirty="0" smtClean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 smtClean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(+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1 (length (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cdr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)))))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</a:t>
            </a:r>
            <a:endParaRPr lang="en-US" sz="2000" kern="0" dirty="0" smtClean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00100" y="2743200"/>
            <a:ext cx="7543800" cy="2133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define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(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length-nested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 </a:t>
            </a:r>
            <a:endParaRPr lang="en-US" sz="2000" kern="0" dirty="0" smtClean="0">
              <a:solidFill>
                <a:schemeClr val="accent1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kern="0" dirty="0" smtClean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000" kern="0" dirty="0" smtClean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cond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((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null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? 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 0)        </a:t>
            </a:r>
            <a:endParaRPr lang="en-US" sz="2000" kern="0" dirty="0" smtClean="0">
              <a:solidFill>
                <a:schemeClr val="accent1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kern="0" dirty="0" smtClean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mr-IN" sz="2000" kern="0" dirty="0" smtClean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((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list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? (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car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         </a:t>
            </a:r>
            <a:endParaRPr lang="en-US" sz="2000" kern="0" dirty="0" smtClean="0">
              <a:solidFill>
                <a:schemeClr val="accent1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kern="0" dirty="0" smtClean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     </a:t>
            </a:r>
            <a:r>
              <a:rPr lang="mr-IN" sz="2000" kern="0" dirty="0" smtClean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(+ 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length-nested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(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car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            </a:t>
            </a:r>
            <a:r>
              <a:rPr lang="en-US" sz="2000" kern="0" dirty="0" smtClean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kern="0" dirty="0" smtClean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mr-IN" sz="2000" kern="0" dirty="0" smtClean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length-nested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(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cdr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))))        </a:t>
            </a:r>
            <a:endParaRPr lang="en-US" sz="2000" kern="0" dirty="0" smtClean="0">
              <a:solidFill>
                <a:schemeClr val="accent1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kern="0" dirty="0" smtClean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mr-IN" sz="2000" kern="0" dirty="0" smtClean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(#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(+ 1 (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length-nested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(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cdr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000" kern="0" dirty="0" err="1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mr-IN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))))))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		</a:t>
            </a:r>
            <a:endParaRPr lang="en-US" sz="2000" kern="0" dirty="0" smtClean="0">
              <a:solidFill>
                <a:schemeClr val="accent1">
                  <a:lumMod val="5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1585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</a:t>
            </a:r>
            <a:r>
              <a:rPr lang="en-US" smtClean="0"/>
              <a:t>useful functions and reminders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(and e1 e2...)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(or e1 e2...)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(not expr)</a:t>
            </a:r>
          </a:p>
          <a:p>
            <a:pPr lvl="1"/>
            <a:r>
              <a:rPr lang="en-US" dirty="0" smtClean="0">
                <a:ea typeface="Courier New" charset="0"/>
                <a:cs typeface="Courier New" charset="0"/>
              </a:rPr>
              <a:t>e.g.,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(not (= a b))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(remainder x y)</a:t>
            </a:r>
          </a:p>
          <a:p>
            <a:pPr lvl="1"/>
            <a:r>
              <a:rPr lang="en-US" dirty="0" smtClean="0">
                <a:ea typeface="Courier New" charset="0"/>
                <a:cs typeface="Courier New" charset="0"/>
              </a:rPr>
              <a:t>returns remainder of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en-US" dirty="0" smtClean="0">
                <a:ea typeface="Courier New" charset="0"/>
                <a:cs typeface="Courier New" charset="0"/>
              </a:rPr>
              <a:t> divided by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y</a:t>
            </a:r>
            <a:endParaRPr lang="en-US" dirty="0" smtClean="0">
              <a:ea typeface="Courier New" charset="0"/>
              <a:cs typeface="Courier New" charset="0"/>
            </a:endParaRPr>
          </a:p>
          <a:p>
            <a:r>
              <a:rPr lang="en-US" dirty="0" smtClean="0">
                <a:ea typeface="Courier New" charset="0"/>
                <a:cs typeface="Courier New" charset="0"/>
              </a:rPr>
              <a:t>Remember the differences between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cons</a:t>
            </a:r>
            <a:r>
              <a:rPr lang="en-US" dirty="0" smtClean="0">
                <a:ea typeface="Courier New" charset="0"/>
                <a:cs typeface="Courier New" charset="0"/>
              </a:rPr>
              <a:t>,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list</a:t>
            </a:r>
            <a:r>
              <a:rPr lang="en-US" dirty="0" smtClean="0">
                <a:ea typeface="Courier New" charset="0"/>
                <a:cs typeface="Courier New" charset="0"/>
              </a:rPr>
              <a:t>, and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append</a:t>
            </a:r>
            <a:r>
              <a:rPr lang="en-US" dirty="0" smtClean="0">
                <a:ea typeface="Courier New" charset="0"/>
                <a:cs typeface="Courier New" charset="0"/>
              </a:rPr>
              <a:t>: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(cons item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lvl="1"/>
            <a:r>
              <a:rPr lang="en-US" dirty="0" smtClean="0">
                <a:ea typeface="Courier New" charset="0"/>
                <a:cs typeface="Courier New" charset="0"/>
              </a:rPr>
              <a:t>makes a new list with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item </a:t>
            </a:r>
            <a:r>
              <a:rPr lang="en-US" dirty="0" smtClean="0">
                <a:ea typeface="Courier New" charset="0"/>
                <a:cs typeface="Courier New" charset="0"/>
              </a:rPr>
              <a:t>as the first element, and the items in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ea typeface="Courier New" charset="0"/>
                <a:cs typeface="Courier New" charset="0"/>
              </a:rPr>
              <a:t>as the rest of the list.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(list a b c...)</a:t>
            </a:r>
          </a:p>
          <a:p>
            <a:pPr lvl="1"/>
            <a:r>
              <a:rPr lang="en-US" dirty="0" smtClean="0">
                <a:ea typeface="Courier New" charset="0"/>
                <a:cs typeface="Courier New" charset="0"/>
              </a:rPr>
              <a:t>makes a new list of (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a b c...</a:t>
            </a:r>
            <a:r>
              <a:rPr lang="en-US" dirty="0" smtClean="0">
                <a:ea typeface="Courier New" charset="0"/>
                <a:cs typeface="Courier New" charset="0"/>
              </a:rPr>
              <a:t>)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(append lst1 lst2...)</a:t>
            </a:r>
          </a:p>
          <a:p>
            <a:pPr lvl="1"/>
            <a:r>
              <a:rPr lang="en-US" dirty="0" smtClean="0">
                <a:ea typeface="Courier New" charset="0"/>
                <a:cs typeface="Courier New" charset="0"/>
              </a:rPr>
              <a:t>makes a new list of the items inside of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lst1</a:t>
            </a:r>
            <a:r>
              <a:rPr lang="en-US" dirty="0" smtClean="0">
                <a:ea typeface="Courier New" charset="0"/>
                <a:cs typeface="Courier New" charset="0"/>
              </a:rPr>
              <a:t>, then the items inside of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lst2</a:t>
            </a:r>
            <a:r>
              <a:rPr lang="en-US" dirty="0" smtClean="0">
                <a:ea typeface="Courier New" charset="0"/>
                <a:cs typeface="Courier New" charset="0"/>
              </a:rPr>
              <a:t>...</a:t>
            </a:r>
            <a:endParaRPr lang="en-US" dirty="0"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1355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dan_design_template">
  <a:themeElements>
    <a:clrScheme name="dan_design_templat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an_design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an_design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_design_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61076</TotalTime>
  <Words>281</Words>
  <Application>Microsoft Macintosh PowerPoint</Application>
  <PresentationFormat>On-screen Show (4:3)</PresentationFormat>
  <Paragraphs>65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Courier New</vt:lpstr>
      <vt:lpstr>Times New Roman</vt:lpstr>
      <vt:lpstr>Arial</vt:lpstr>
      <vt:lpstr>dan_design_template</vt:lpstr>
      <vt:lpstr>CS 360  Programming Languages Day 4</vt:lpstr>
      <vt:lpstr>Today</vt:lpstr>
      <vt:lpstr>Example list functions</vt:lpstr>
      <vt:lpstr>Recursion again</vt:lpstr>
      <vt:lpstr>The cond expression</vt:lpstr>
      <vt:lpstr>Processing nested lists</vt:lpstr>
      <vt:lpstr>Other useful functions and reminders</vt:lpstr>
    </vt:vector>
  </TitlesOfParts>
  <Company>UW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Languages &amp;  Software Engineering</dc:title>
  <dc:creator>Dan Grossman</dc:creator>
  <cp:lastModifiedBy>Kirlin_Phillip</cp:lastModifiedBy>
  <cp:revision>831</cp:revision>
  <cp:lastPrinted>2017-08-30T19:10:09Z</cp:lastPrinted>
  <dcterms:created xsi:type="dcterms:W3CDTF">2009-03-13T20:43:19Z</dcterms:created>
  <dcterms:modified xsi:type="dcterms:W3CDTF">2017-09-05T18:54:46Z</dcterms:modified>
</cp:coreProperties>
</file>